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74" r:id="rId5"/>
    <p:sldId id="256" r:id="rId6"/>
    <p:sldId id="257" r:id="rId7"/>
    <p:sldId id="266" r:id="rId8"/>
    <p:sldId id="260" r:id="rId9"/>
    <p:sldId id="262" r:id="rId10"/>
    <p:sldId id="276" r:id="rId11"/>
    <p:sldId id="275" r:id="rId12"/>
    <p:sldId id="271" r:id="rId13"/>
    <p:sldId id="267" r:id="rId14"/>
    <p:sldId id="268" r:id="rId15"/>
    <p:sldId id="269" r:id="rId16"/>
    <p:sldId id="272" r:id="rId17"/>
    <p:sldId id="270" r:id="rId18"/>
    <p:sldId id="258" r:id="rId19"/>
    <p:sldId id="264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44493-C682-4463-A4BD-4E6E0A8F4BD6}" v="4" dt="2020-11-17T10:34:24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hiel Huizer" userId="S::m.huizer@helicon.nl::6bc960c0-5d73-417d-ac74-793b77e58855" providerId="AD" clId="Web-{214CA425-3A48-4A7C-8F3D-AB075620EB4F}"/>
    <pc:docChg chg="modSld">
      <pc:chgData name="Machiel Huizer" userId="S::m.huizer@helicon.nl::6bc960c0-5d73-417d-ac74-793b77e58855" providerId="AD" clId="Web-{214CA425-3A48-4A7C-8F3D-AB075620EB4F}" dt="2020-11-16T09:27:37.466" v="0" actId="1076"/>
      <pc:docMkLst>
        <pc:docMk/>
      </pc:docMkLst>
      <pc:sldChg chg="modSp">
        <pc:chgData name="Machiel Huizer" userId="S::m.huizer@helicon.nl::6bc960c0-5d73-417d-ac74-793b77e58855" providerId="AD" clId="Web-{214CA425-3A48-4A7C-8F3D-AB075620EB4F}" dt="2020-11-16T09:27:37.466" v="0" actId="1076"/>
        <pc:sldMkLst>
          <pc:docMk/>
          <pc:sldMk cId="3788715575" sldId="273"/>
        </pc:sldMkLst>
        <pc:spChg chg="mod">
          <ac:chgData name="Machiel Huizer" userId="S::m.huizer@helicon.nl::6bc960c0-5d73-417d-ac74-793b77e58855" providerId="AD" clId="Web-{214CA425-3A48-4A7C-8F3D-AB075620EB4F}" dt="2020-11-16T09:27:37.466" v="0" actId="1076"/>
          <ac:spMkLst>
            <pc:docMk/>
            <pc:sldMk cId="3788715575" sldId="273"/>
            <ac:spMk id="3" creationId="{A218FED7-AB46-4296-A2AB-73E4BDC03138}"/>
          </ac:spMkLst>
        </pc:spChg>
      </pc:sldChg>
    </pc:docChg>
  </pc:docChgLst>
  <pc:docChgLst>
    <pc:chgData name="Thomas Noordeloos" userId="7c446670-7459-44eb-8c93-60d80c060528" providerId="ADAL" clId="{28744493-C682-4463-A4BD-4E6E0A8F4BD6}"/>
    <pc:docChg chg="undo custSel addSld delSld modSld">
      <pc:chgData name="Thomas Noordeloos" userId="7c446670-7459-44eb-8c93-60d80c060528" providerId="ADAL" clId="{28744493-C682-4463-A4BD-4E6E0A8F4BD6}" dt="2020-11-17T10:34:59.405" v="170" actId="478"/>
      <pc:docMkLst>
        <pc:docMk/>
      </pc:docMkLst>
      <pc:sldChg chg="addSp delSp modSp mod">
        <pc:chgData name="Thomas Noordeloos" userId="7c446670-7459-44eb-8c93-60d80c060528" providerId="ADAL" clId="{28744493-C682-4463-A4BD-4E6E0A8F4BD6}" dt="2020-11-17T10:34:59.405" v="170" actId="478"/>
        <pc:sldMkLst>
          <pc:docMk/>
          <pc:sldMk cId="1046626215" sldId="262"/>
        </pc:sldMkLst>
        <pc:spChg chg="mod">
          <ac:chgData name="Thomas Noordeloos" userId="7c446670-7459-44eb-8c93-60d80c060528" providerId="ADAL" clId="{28744493-C682-4463-A4BD-4E6E0A8F4BD6}" dt="2020-11-17T10:34:56.038" v="169" actId="207"/>
          <ac:spMkLst>
            <pc:docMk/>
            <pc:sldMk cId="1046626215" sldId="262"/>
            <ac:spMk id="3" creationId="{00000000-0000-0000-0000-000000000000}"/>
          </ac:spMkLst>
        </pc:spChg>
        <pc:picChg chg="add del mod">
          <ac:chgData name="Thomas Noordeloos" userId="7c446670-7459-44eb-8c93-60d80c060528" providerId="ADAL" clId="{28744493-C682-4463-A4BD-4E6E0A8F4BD6}" dt="2020-11-17T10:34:59.405" v="170" actId="478"/>
          <ac:picMkLst>
            <pc:docMk/>
            <pc:sldMk cId="1046626215" sldId="262"/>
            <ac:picMk id="5" creationId="{40B5C53B-C51C-4F5B-8169-FA61853B393F}"/>
          </ac:picMkLst>
        </pc:picChg>
        <pc:picChg chg="del">
          <ac:chgData name="Thomas Noordeloos" userId="7c446670-7459-44eb-8c93-60d80c060528" providerId="ADAL" clId="{28744493-C682-4463-A4BD-4E6E0A8F4BD6}" dt="2020-11-17T10:34:14.088" v="107" actId="478"/>
          <ac:picMkLst>
            <pc:docMk/>
            <pc:sldMk cId="1046626215" sldId="262"/>
            <ac:picMk id="7169" creationId="{00000000-0000-0000-0000-000000000000}"/>
          </ac:picMkLst>
        </pc:picChg>
      </pc:sldChg>
      <pc:sldChg chg="del">
        <pc:chgData name="Thomas Noordeloos" userId="7c446670-7459-44eb-8c93-60d80c060528" providerId="ADAL" clId="{28744493-C682-4463-A4BD-4E6E0A8F4BD6}" dt="2020-11-17T10:25:27.726" v="1" actId="47"/>
        <pc:sldMkLst>
          <pc:docMk/>
          <pc:sldMk cId="3788715575" sldId="273"/>
        </pc:sldMkLst>
      </pc:sldChg>
      <pc:sldChg chg="modSp add mod">
        <pc:chgData name="Thomas Noordeloos" userId="7c446670-7459-44eb-8c93-60d80c060528" providerId="ADAL" clId="{28744493-C682-4463-A4BD-4E6E0A8F4BD6}" dt="2020-11-17T10:26:41.919" v="69" actId="20577"/>
        <pc:sldMkLst>
          <pc:docMk/>
          <pc:sldMk cId="4202009937" sldId="274"/>
        </pc:sldMkLst>
        <pc:spChg chg="mod">
          <ac:chgData name="Thomas Noordeloos" userId="7c446670-7459-44eb-8c93-60d80c060528" providerId="ADAL" clId="{28744493-C682-4463-A4BD-4E6E0A8F4BD6}" dt="2020-11-17T10:26:36.558" v="63" actId="207"/>
          <ac:spMkLst>
            <pc:docMk/>
            <pc:sldMk cId="4202009937" sldId="274"/>
            <ac:spMk id="3" creationId="{A218FED7-AB46-4296-A2AB-73E4BDC03138}"/>
          </ac:spMkLst>
        </pc:spChg>
        <pc:spChg chg="mod">
          <ac:chgData name="Thomas Noordeloos" userId="7c446670-7459-44eb-8c93-60d80c060528" providerId="ADAL" clId="{28744493-C682-4463-A4BD-4E6E0A8F4BD6}" dt="2020-11-17T10:26:33.087" v="62" actId="12"/>
          <ac:spMkLst>
            <pc:docMk/>
            <pc:sldMk cId="4202009937" sldId="274"/>
            <ac:spMk id="6" creationId="{4910A9D3-44B0-412E-9D51-FA1C2DD5ED39}"/>
          </ac:spMkLst>
        </pc:spChg>
        <pc:spChg chg="mod">
          <ac:chgData name="Thomas Noordeloos" userId="7c446670-7459-44eb-8c93-60d80c060528" providerId="ADAL" clId="{28744493-C682-4463-A4BD-4E6E0A8F4BD6}" dt="2020-11-17T10:26:41.919" v="69" actId="20577"/>
          <ac:spMkLst>
            <pc:docMk/>
            <pc:sldMk cId="4202009937" sldId="274"/>
            <ac:spMk id="10" creationId="{B5E90D55-298E-4509-878D-C4E228CD5F8E}"/>
          </ac:spMkLst>
        </pc:spChg>
      </pc:sldChg>
      <pc:sldChg chg="add">
        <pc:chgData name="Thomas Noordeloos" userId="7c446670-7459-44eb-8c93-60d80c060528" providerId="ADAL" clId="{28744493-C682-4463-A4BD-4E6E0A8F4BD6}" dt="2020-11-17T10:33:49.733" v="70" actId="2890"/>
        <pc:sldMkLst>
          <pc:docMk/>
          <pc:sldMk cId="3424898748" sldId="275"/>
        </pc:sldMkLst>
      </pc:sldChg>
      <pc:sldChg chg="add">
        <pc:chgData name="Thomas Noordeloos" userId="7c446670-7459-44eb-8c93-60d80c060528" providerId="ADAL" clId="{28744493-C682-4463-A4BD-4E6E0A8F4BD6}" dt="2020-11-17T10:34:34.754" v="114" actId="2890"/>
        <pc:sldMkLst>
          <pc:docMk/>
          <pc:sldMk cId="760066822" sldId="276"/>
        </pc:sldMkLst>
      </pc:sldChg>
      <pc:sldChg chg="modSp add del">
        <pc:chgData name="Thomas Noordeloos" userId="7c446670-7459-44eb-8c93-60d80c060528" providerId="ADAL" clId="{28744493-C682-4463-A4BD-4E6E0A8F4BD6}" dt="2020-11-17T10:34:15.466" v="109"/>
        <pc:sldMkLst>
          <pc:docMk/>
          <pc:sldMk cId="3788715575" sldId="276"/>
        </pc:sldMkLst>
        <pc:graphicFrameChg chg="mod">
          <ac:chgData name="Thomas Noordeloos" userId="7c446670-7459-44eb-8c93-60d80c060528" providerId="ADAL" clId="{28744493-C682-4463-A4BD-4E6E0A8F4BD6}" dt="2020-11-17T10:34:14.334" v="108"/>
          <ac:graphicFrameMkLst>
            <pc:docMk/>
            <pc:sldMk cId="3788715575" sldId="276"/>
            <ac:graphicFrameMk id="13" creationId="{BBD81BF5-9E86-4852-B783-21B8761DB99C}"/>
          </ac:graphicFrameMkLst>
        </pc:graphicFrameChg>
      </pc:sldChg>
    </pc:docChg>
  </pc:docChgLst>
  <pc:docChgLst>
    <pc:chgData name="Thomas Noordeloos" userId="7c446670-7459-44eb-8c93-60d80c060528" providerId="ADAL" clId="{E4B4A98D-C582-49F3-87AE-1B8E7A4FAFFD}"/>
    <pc:docChg chg="custSel addSld delSld modSld">
      <pc:chgData name="Thomas Noordeloos" userId="7c446670-7459-44eb-8c93-60d80c060528" providerId="ADAL" clId="{E4B4A98D-C582-49F3-87AE-1B8E7A4FAFFD}" dt="2020-11-12T11:15:47.497" v="76" actId="14734"/>
      <pc:docMkLst>
        <pc:docMk/>
      </pc:docMkLst>
      <pc:sldChg chg="modSp add del mod">
        <pc:chgData name="Thomas Noordeloos" userId="7c446670-7459-44eb-8c93-60d80c060528" providerId="ADAL" clId="{E4B4A98D-C582-49F3-87AE-1B8E7A4FAFFD}" dt="2020-11-12T11:15:47.497" v="76" actId="14734"/>
        <pc:sldMkLst>
          <pc:docMk/>
          <pc:sldMk cId="3788715575" sldId="273"/>
        </pc:sldMkLst>
        <pc:spChg chg="mod">
          <ac:chgData name="Thomas Noordeloos" userId="7c446670-7459-44eb-8c93-60d80c060528" providerId="ADAL" clId="{E4B4A98D-C582-49F3-87AE-1B8E7A4FAFFD}" dt="2020-11-12T11:13:49.582" v="62" actId="14100"/>
          <ac:spMkLst>
            <pc:docMk/>
            <pc:sldMk cId="3788715575" sldId="273"/>
            <ac:spMk id="10" creationId="{B5E90D55-298E-4509-878D-C4E228CD5F8E}"/>
          </ac:spMkLst>
        </pc:spChg>
        <pc:graphicFrameChg chg="mod modGraphic">
          <ac:chgData name="Thomas Noordeloos" userId="7c446670-7459-44eb-8c93-60d80c060528" providerId="ADAL" clId="{E4B4A98D-C582-49F3-87AE-1B8E7A4FAFFD}" dt="2020-11-12T11:15:47.497" v="76" actId="14734"/>
          <ac:graphicFrameMkLst>
            <pc:docMk/>
            <pc:sldMk cId="3788715575" sldId="273"/>
            <ac:graphicFrameMk id="13" creationId="{BBD81BF5-9E86-4852-B783-21B8761DB99C}"/>
          </ac:graphicFrameMkLst>
        </pc:graphicFrameChg>
      </pc:sldChg>
      <pc:sldChg chg="del">
        <pc:chgData name="Thomas Noordeloos" userId="7c446670-7459-44eb-8c93-60d80c060528" providerId="ADAL" clId="{E4B4A98D-C582-49F3-87AE-1B8E7A4FAFFD}" dt="2020-11-12T11:13:01.221" v="2"/>
        <pc:sldMkLst>
          <pc:docMk/>
          <pc:sldMk cId="3023623884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DDF3E-FFCB-4B3E-87F8-187B9D9F90B7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33DFC-07A8-4CF3-9448-54F0C46323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89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adlet.com/t_noordeloos/td3kebi86r6p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aIzJKmQB-c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6ZlpYhXgCq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46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hlinkClick r:id="rId3"/>
              </a:rPr>
              <a:t>http://padlet.com/t_noordeloos/td3kebi86r6p</a:t>
            </a: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361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https://www.youtube.com/watch?v=WaIzJKmQB-c</a:t>
            </a:r>
            <a:r>
              <a:rPr lang="nl-NL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hlinkClick r:id="rId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hlinkClick r:id="rId4"/>
              </a:rPr>
              <a:t>Filmpje Zakendoen Nextgen Hoofdstuk 0 </a:t>
            </a:r>
            <a:r>
              <a:rPr lang="nl-NL" dirty="0"/>
              <a:t> 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33DFC-07A8-4CF3-9448-54F0C463233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4196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2F610A-1095-45A9-A24A-F41E17E1E168}" type="datetime1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39C40EB-DDB9-4EB7-A3B6-B3930A8A32A3}" type="datetime1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7F5DCB-1508-4C7A-A12F-5266E40B8C7D}" type="datetime1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Picture 2" descr="http://www.zakendoennextgen.nl/images/over.png"/>
          <p:cNvPicPr>
            <a:picLocks noChangeAspect="1" noChangeArrowheads="1"/>
          </p:cNvPicPr>
          <p:nvPr userDrawn="1"/>
        </p:nvPicPr>
        <p:blipFill>
          <a:blip r:embed="rId2" cstate="print"/>
          <a:srcRect l="40809"/>
          <a:stretch>
            <a:fillRect/>
          </a:stretch>
        </p:blipFill>
        <p:spPr bwMode="auto">
          <a:xfrm>
            <a:off x="7524328" y="188640"/>
            <a:ext cx="1375608" cy="1340768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55576" y="764704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0D80D88-659D-4B4D-83CF-7A8636B0DC5B}" type="datetime1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18293A-4818-4620-8263-12EE6672AE62}" type="datetime1">
              <a:rPr lang="nl-NL" smtClean="0"/>
              <a:t>17-11-2020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A9B92C-7FB4-4EC2-B135-B6120E5005FE}" type="datetime1">
              <a:rPr lang="nl-NL" smtClean="0"/>
              <a:t>17-11-2020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2FC826-112F-4337-8C4B-7470BFEEAAC8}" type="datetime1">
              <a:rPr lang="nl-NL" smtClean="0"/>
              <a:t>17-11-2020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41CCA-B8ED-4C6F-9CEC-C122DFD73796}" type="datetime1">
              <a:rPr lang="nl-NL" smtClean="0"/>
              <a:t>17-11-2020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30E322-C28B-4880-8CAD-9CDA6B7F3B3D}" type="datetime1">
              <a:rPr lang="nl-NL" smtClean="0"/>
              <a:t>17-11-2020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48C8E3-A7BA-4500-A66B-62414C71F4A1}" type="datetime1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7B73-1EEB-4696-B476-701A6CBD0826}" type="datetime1">
              <a:rPr lang="nl-NL" smtClean="0"/>
              <a:t>17-11-2020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yZArQMFhQ4" TargetMode="External"/><Relationship Id="rId2" Type="http://schemas.openxmlformats.org/officeDocument/2006/relationships/hyperlink" Target="https://www.youtube.com/watch?v=LAfMtt5LXP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aIzJKmQB-c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WaIzJKmQB-c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3433"/>
            <a:ext cx="8229600" cy="1143000"/>
          </a:xfrm>
        </p:spPr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De nieuwe economie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010" y="2159439"/>
            <a:ext cx="2486486" cy="1524601"/>
          </a:xfrm>
        </p:spPr>
        <p:txBody>
          <a:bodyPr/>
          <a:lstStyle/>
          <a:p>
            <a:pPr marL="0" indent="0">
              <a:buNone/>
            </a:pPr>
            <a:r>
              <a:rPr lang="nl-NL" sz="105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Missie en visie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 b="1" dirty="0">
                <a:solidFill>
                  <a:srgbClr val="00B050"/>
                </a:solidFill>
              </a:rPr>
              <a:t> De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Qredits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Business Model Canvas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 marL="0" indent="0">
              <a:buNone/>
            </a:pPr>
            <a:endParaRPr lang="nl-NL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438392" y="2141910"/>
            <a:ext cx="3565656" cy="15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5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Deeleconomie / </a:t>
            </a:r>
            <a:r>
              <a:rPr lang="nl-NL" sz="1500" dirty="0" err="1"/>
              <a:t>sharing</a:t>
            </a:r>
            <a:r>
              <a:rPr lang="nl-NL" sz="1500" dirty="0"/>
              <a:t> economy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500" dirty="0"/>
              <a:t>3P’s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452482" y="5159612"/>
            <a:ext cx="8431460" cy="24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105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/>
        </p:nvGraphicFramePr>
        <p:xfrm>
          <a:off x="1633186" y="5142968"/>
          <a:ext cx="5908209" cy="2781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818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52818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52818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52818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52818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52818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576120">
                  <a:extLst>
                    <a:ext uri="{9D8B030D-6E8A-4147-A177-3AD203B41FA5}">
                      <a16:colId xmlns:a16="http://schemas.microsoft.com/office/drawing/2014/main" val="1983007481"/>
                    </a:ext>
                  </a:extLst>
                </a:gridCol>
                <a:gridCol w="52818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519398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50971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605661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nl-NL" sz="9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9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5785843" y="2141910"/>
            <a:ext cx="627587" cy="5322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672386" y="2159440"/>
            <a:ext cx="627587" cy="52646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6550010" y="3953790"/>
            <a:ext cx="1921604" cy="15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050" b="1" dirty="0"/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 dirty="0"/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050" dirty="0"/>
              <a:t> Ondernemersverslag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050" dirty="0">
                <a:solidFill>
                  <a:schemeClr val="bg1">
                    <a:lumMod val="85000"/>
                  </a:schemeClr>
                </a:solidFill>
              </a:rPr>
              <a:t> 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5785844" y="3953789"/>
            <a:ext cx="630420" cy="5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0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26" b="9779"/>
          <a:stretch/>
        </p:blipFill>
        <p:spPr bwMode="auto">
          <a:xfrm>
            <a:off x="827584" y="1916832"/>
            <a:ext cx="7958708" cy="21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08720"/>
            <a:ext cx="7092352" cy="11968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b="1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b="1" dirty="0">
                <a:latin typeface="+mj-lt"/>
              </a:rPr>
              <a:t> </a:t>
            </a:r>
            <a:r>
              <a:rPr lang="nl-NL" dirty="0">
                <a:latin typeface="+mj-lt"/>
              </a:rPr>
              <a:t>zie je in bijna iedere branch</a:t>
            </a:r>
          </a:p>
          <a:p>
            <a:pPr>
              <a:buNone/>
            </a:pPr>
            <a:r>
              <a:rPr lang="nl-NL" sz="2000" dirty="0">
                <a:latin typeface="+mj-lt"/>
              </a:rPr>
              <a:t>Bedenk het maar en het is te huur</a:t>
            </a:r>
            <a:endParaRPr lang="nl-NL" dirty="0">
              <a:latin typeface="+mj-l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consultancy.uk/beheer/media/Projected-revenue-growth-sharing-economy-and-traditional-rental-13360.jpg"/>
          <p:cNvPicPr>
            <a:picLocks noChangeAspect="1" noChangeArrowheads="1"/>
          </p:cNvPicPr>
          <p:nvPr/>
        </p:nvPicPr>
        <p:blipFill rotWithShape="1">
          <a:blip r:embed="rId2" cstate="print"/>
          <a:srcRect l="7366" t="8637" r="6993"/>
          <a:stretch/>
        </p:blipFill>
        <p:spPr bwMode="auto">
          <a:xfrm>
            <a:off x="2589698" y="1504015"/>
            <a:ext cx="5294670" cy="5237353"/>
          </a:xfrm>
          <a:prstGeom prst="rect">
            <a:avLst/>
          </a:prstGeom>
          <a:noFill/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08720"/>
            <a:ext cx="7128792" cy="1196872"/>
          </a:xfrm>
        </p:spPr>
        <p:txBody>
          <a:bodyPr/>
          <a:lstStyle/>
          <a:p>
            <a:pPr>
              <a:buNone/>
            </a:pPr>
            <a:r>
              <a:rPr lang="nl-NL" dirty="0">
                <a:latin typeface="+mj-lt"/>
              </a:rPr>
              <a:t>De verwachte opbrengst van de </a:t>
            </a:r>
            <a:r>
              <a:rPr lang="nl-NL" b="1" dirty="0">
                <a:solidFill>
                  <a:srgbClr val="C00000"/>
                </a:solidFill>
                <a:latin typeface="+mj-lt"/>
              </a:rPr>
              <a:t>deeleconomie</a:t>
            </a:r>
            <a:endParaRPr lang="nl-NL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08720"/>
            <a:ext cx="7128792" cy="1196872"/>
          </a:xfrm>
        </p:spPr>
        <p:txBody>
          <a:bodyPr/>
          <a:lstStyle/>
          <a:p>
            <a:pPr>
              <a:buNone/>
            </a:pPr>
            <a:r>
              <a:rPr lang="nl-NL" b="1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b="1" dirty="0">
                <a:latin typeface="+mj-lt"/>
              </a:rPr>
              <a:t>, </a:t>
            </a:r>
            <a:r>
              <a:rPr lang="nl-NL" dirty="0">
                <a:latin typeface="+mj-lt"/>
              </a:rPr>
              <a:t>waarom nu?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247869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16832"/>
            <a:ext cx="25120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916832"/>
            <a:ext cx="2448272" cy="28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08720"/>
            <a:ext cx="7128792" cy="1196872"/>
          </a:xfrm>
        </p:spPr>
        <p:txBody>
          <a:bodyPr/>
          <a:lstStyle/>
          <a:p>
            <a:pPr>
              <a:buNone/>
            </a:pPr>
            <a:r>
              <a:rPr lang="nl-NL" b="1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b="1" dirty="0">
                <a:latin typeface="+mj-lt"/>
              </a:rPr>
              <a:t>, </a:t>
            </a:r>
            <a:r>
              <a:rPr lang="nl-NL" dirty="0">
                <a:latin typeface="+mj-lt"/>
              </a:rPr>
              <a:t>waarom nu niet?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1" t="2973" r="7589" b="12288"/>
          <a:stretch/>
        </p:blipFill>
        <p:spPr>
          <a:xfrm>
            <a:off x="1921598" y="1844824"/>
            <a:ext cx="722240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50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340768"/>
            <a:ext cx="7128792" cy="1196872"/>
          </a:xfrm>
        </p:spPr>
        <p:txBody>
          <a:bodyPr/>
          <a:lstStyle/>
          <a:p>
            <a:pPr algn="ctr">
              <a:buNone/>
            </a:pPr>
            <a:r>
              <a:rPr lang="nl-NL" b="1" dirty="0">
                <a:solidFill>
                  <a:srgbClr val="C00000"/>
                </a:solidFill>
                <a:latin typeface="+mj-lt"/>
              </a:rPr>
              <a:t>People - Planet - Profit</a:t>
            </a:r>
            <a:endParaRPr lang="nl-NL" dirty="0">
              <a:latin typeface="+mj-lt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  <p:pic>
        <p:nvPicPr>
          <p:cNvPr id="30724" name="Picture 4" descr="https://www.utwente.nl/.system/dl/ic~AQJVRBoDuu26Aik5CwAhvtYBBwHElwGZAYA622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45686" y="1484784"/>
            <a:ext cx="5876094" cy="5680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645424" cy="648072"/>
          </a:xfrm>
        </p:spPr>
        <p:txBody>
          <a:bodyPr>
            <a:normAutofit/>
          </a:bodyPr>
          <a:lstStyle/>
          <a:p>
            <a:r>
              <a:rPr lang="nl-NL" sz="2800" b="1" dirty="0"/>
              <a:t>Opdracht 01 </a:t>
            </a:r>
            <a:r>
              <a:rPr lang="nl-NL" sz="2800" b="1" i="1" dirty="0">
                <a:solidFill>
                  <a:srgbClr val="C00000"/>
                </a:solidFill>
              </a:rPr>
              <a:t>The Ocean Cleanup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15208" y="1628800"/>
            <a:ext cx="7128792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latin typeface="+mj-lt"/>
              </a:rPr>
              <a:t>Bekijk het filmpje en noteer de antwoorden op onderstaande vragen.</a:t>
            </a:r>
            <a:endParaRPr lang="nl-NL" dirty="0">
              <a:latin typeface="+mj-lt"/>
              <a:hlinkClick r:id="rId2"/>
            </a:endParaRPr>
          </a:p>
          <a:p>
            <a:pPr marL="0" indent="0">
              <a:buNone/>
            </a:pPr>
            <a:endParaRPr lang="nl-NL" dirty="0">
              <a:latin typeface="+mj-lt"/>
              <a:hlinkClick r:id="rId2"/>
            </a:endParaRPr>
          </a:p>
          <a:p>
            <a:pPr marL="0" indent="0">
              <a:buNone/>
            </a:pPr>
            <a:r>
              <a:rPr lang="nl-NL" dirty="0">
                <a:latin typeface="+mj-lt"/>
                <a:hlinkClick r:id="rId2"/>
              </a:rPr>
              <a:t>Filmpje The Ocean </a:t>
            </a:r>
            <a:r>
              <a:rPr lang="nl-NL" dirty="0" err="1">
                <a:latin typeface="+mj-lt"/>
                <a:hlinkClick r:id="rId2"/>
              </a:rPr>
              <a:t>Cleanup</a:t>
            </a:r>
            <a:endParaRPr lang="nl-NL" dirty="0">
              <a:latin typeface="+mj-lt"/>
            </a:endParaRPr>
          </a:p>
          <a:p>
            <a:pPr marL="0" indent="0">
              <a:buNone/>
            </a:pPr>
            <a:r>
              <a:rPr lang="nl-NL">
                <a:latin typeface="+mj-lt"/>
                <a:hlinkClick r:id="rId3"/>
              </a:rPr>
              <a:t>Filmpje The </a:t>
            </a:r>
            <a:r>
              <a:rPr lang="nl-NL" dirty="0">
                <a:latin typeface="+mj-lt"/>
                <a:hlinkClick r:id="rId3"/>
              </a:rPr>
              <a:t>Ocean </a:t>
            </a:r>
            <a:r>
              <a:rPr lang="nl-NL" dirty="0" err="1">
                <a:latin typeface="+mj-lt"/>
                <a:hlinkClick r:id="rId3"/>
              </a:rPr>
              <a:t>Cleanup</a:t>
            </a:r>
            <a:r>
              <a:rPr lang="nl-NL" dirty="0">
                <a:latin typeface="+mj-lt"/>
                <a:hlinkClick r:id="rId3"/>
              </a:rPr>
              <a:t> Interceptor</a:t>
            </a:r>
            <a:endParaRPr lang="nl-NL" dirty="0">
              <a:latin typeface="+mj-lt"/>
            </a:endParaRPr>
          </a:p>
          <a:p>
            <a:pPr marL="0" indent="0">
              <a:buNone/>
            </a:pPr>
            <a:endParaRPr lang="nl-NL" dirty="0">
              <a:latin typeface="+mj-lt"/>
            </a:endParaRPr>
          </a:p>
          <a:p>
            <a:pPr marL="514350" indent="-514350">
              <a:buAutoNum type="arabicPeriod"/>
            </a:pPr>
            <a:r>
              <a:rPr lang="nl-NL" dirty="0">
                <a:latin typeface="+mj-lt"/>
              </a:rPr>
              <a:t>Wat doet The Ocean </a:t>
            </a:r>
            <a:r>
              <a:rPr lang="nl-NL" dirty="0" err="1">
                <a:latin typeface="+mj-lt"/>
              </a:rPr>
              <a:t>Cleanup</a:t>
            </a:r>
            <a:r>
              <a:rPr lang="nl-NL" dirty="0">
                <a:latin typeface="+mj-lt"/>
              </a:rPr>
              <a:t>?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  <a:p>
            <a:pPr marL="0" indent="0">
              <a:buNone/>
            </a:pPr>
            <a:r>
              <a:rPr lang="nl-NL" dirty="0">
                <a:latin typeface="+mj-lt"/>
              </a:rPr>
              <a:t>2. Waarom is dit een mooi voorbeeld van de nieuwe economie op het gebied van:</a:t>
            </a:r>
          </a:p>
          <a:p>
            <a:pPr marL="0" indent="0">
              <a:buNone/>
            </a:pPr>
            <a:r>
              <a:rPr lang="nl-NL" dirty="0">
                <a:latin typeface="+mj-lt"/>
              </a:rPr>
              <a:t>	1. People (sociale waarde)</a:t>
            </a:r>
          </a:p>
          <a:p>
            <a:pPr marL="0" indent="0">
              <a:buNone/>
            </a:pPr>
            <a:r>
              <a:rPr lang="nl-NL" dirty="0">
                <a:latin typeface="+mj-lt"/>
              </a:rPr>
              <a:t>	2. Planet (ecologische waarde)</a:t>
            </a:r>
          </a:p>
          <a:p>
            <a:pPr marL="0" indent="0">
              <a:buNone/>
            </a:pPr>
            <a:r>
              <a:rPr lang="nl-NL" dirty="0">
                <a:latin typeface="+mj-lt"/>
              </a:rPr>
              <a:t>	3. Profit (financiële waarde)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  <a:p>
            <a:pPr marL="0" indent="0">
              <a:buNone/>
            </a:pP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645424" cy="648072"/>
          </a:xfrm>
        </p:spPr>
        <p:txBody>
          <a:bodyPr/>
          <a:lstStyle/>
          <a:p>
            <a:r>
              <a:rPr lang="nl-NL" sz="3200" b="1" dirty="0"/>
              <a:t>Samenvatten en Evalueren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7552" y="1556792"/>
            <a:ext cx="7956448" cy="4524627"/>
          </a:xfrm>
        </p:spPr>
        <p:txBody>
          <a:bodyPr/>
          <a:lstStyle/>
          <a:p>
            <a:r>
              <a:rPr lang="nl-NL" dirty="0">
                <a:latin typeface="+mj-lt"/>
              </a:rPr>
              <a:t>Wat is het verschil tussen de oude en de nieuwe economie?</a:t>
            </a:r>
          </a:p>
          <a:p>
            <a:r>
              <a:rPr lang="nl-NL" dirty="0">
                <a:latin typeface="+mj-lt"/>
              </a:rPr>
              <a:t>Wat betekent deeleconomie?</a:t>
            </a:r>
          </a:p>
          <a:p>
            <a:r>
              <a:rPr lang="nl-NL" dirty="0">
                <a:latin typeface="+mj-lt"/>
              </a:rPr>
              <a:t>Wat betekent ecologische waarde?</a:t>
            </a:r>
          </a:p>
          <a:p>
            <a:r>
              <a:rPr lang="nl-NL" dirty="0">
                <a:latin typeface="+mj-lt"/>
              </a:rPr>
              <a:t>Wat betekent sociale waarde?</a:t>
            </a:r>
          </a:p>
          <a:p>
            <a:r>
              <a:rPr lang="nl-NL" dirty="0">
                <a:latin typeface="+mj-lt"/>
              </a:rPr>
              <a:t>Wat betekent financiële waarde?</a:t>
            </a:r>
          </a:p>
          <a:p>
            <a:pPr>
              <a:buNone/>
            </a:pPr>
            <a:endParaRPr lang="nl-NL" dirty="0">
              <a:latin typeface="+mj-lt"/>
            </a:endParaRPr>
          </a:p>
          <a:p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274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51520" y="404664"/>
            <a:ext cx="4500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De nieuwe economie</a:t>
            </a:r>
            <a:endParaRPr lang="nl-NL" sz="28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244" name="Picture 4" descr="https://i.ytimg.com/vi/WaIzJKmQB-c/maxresdefaul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7"/>
          <a:stretch>
            <a:fillRect/>
          </a:stretch>
        </p:blipFill>
        <p:spPr bwMode="auto">
          <a:xfrm>
            <a:off x="2807296" y="836712"/>
            <a:ext cx="6336704" cy="38457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6645424" cy="648072"/>
          </a:xfrm>
        </p:spPr>
        <p:txBody>
          <a:bodyPr>
            <a:normAutofit/>
          </a:bodyPr>
          <a:lstStyle/>
          <a:p>
            <a:pPr algn="l"/>
            <a:r>
              <a:rPr lang="nl-NL" sz="3200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05452" y="1628800"/>
            <a:ext cx="7361804" cy="43806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nl-NL" dirty="0"/>
              <a:t>Kernbegrippen van de Nieuwe Economie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/>
              <a:t>Deeleconomie / Sharing Economy</a:t>
            </a:r>
          </a:p>
          <a:p>
            <a:pPr lvl="1">
              <a:buFont typeface="Wingdings" pitchFamily="2" charset="2"/>
              <a:buChar char="§"/>
            </a:pPr>
            <a:r>
              <a:rPr lang="nl-NL" dirty="0"/>
              <a:t>People - Planet - Profit</a:t>
            </a:r>
          </a:p>
        </p:txBody>
      </p:sp>
      <p:pic>
        <p:nvPicPr>
          <p:cNvPr id="9218" name="Picture 2" descr="http://www.zakendoennextgen.nl/images/over.png"/>
          <p:cNvPicPr>
            <a:picLocks noChangeAspect="1" noChangeArrowheads="1"/>
          </p:cNvPicPr>
          <p:nvPr/>
        </p:nvPicPr>
        <p:blipFill>
          <a:blip r:embed="rId3" cstate="print"/>
          <a:srcRect l="40809"/>
          <a:stretch>
            <a:fillRect/>
          </a:stretch>
        </p:blipFill>
        <p:spPr bwMode="auto">
          <a:xfrm>
            <a:off x="7524328" y="188640"/>
            <a:ext cx="1375608" cy="1340768"/>
          </a:xfrm>
          <a:prstGeom prst="rect">
            <a:avLst/>
          </a:prstGeom>
          <a:noFill/>
        </p:spPr>
      </p:pic>
      <p:pic>
        <p:nvPicPr>
          <p:cNvPr id="9220" name="Picture 4" descr="http://www.nfmd.nl/wp-content/uploads/2013/10/Terugbl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628800"/>
            <a:ext cx="893892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13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988840"/>
            <a:ext cx="860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C00000"/>
                </a:solidFill>
                <a:latin typeface="+mj-lt"/>
              </a:rPr>
              <a:t>Wat verstaan we onder Zakendoen in de Nieuwe Economie?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6645424" cy="648072"/>
          </a:xfrm>
        </p:spPr>
        <p:txBody>
          <a:bodyPr/>
          <a:lstStyle/>
          <a:p>
            <a:r>
              <a:rPr lang="nl-NL" sz="3200" dirty="0"/>
              <a:t>Terugblik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000" y="1080000"/>
            <a:ext cx="8363272" cy="4929411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latin typeface="+mj-lt"/>
              </a:rPr>
              <a:t>Wat is de nieuwe economie?</a:t>
            </a:r>
          </a:p>
          <a:p>
            <a:pPr marL="0" indent="0">
              <a:buNone/>
            </a:pPr>
            <a:endParaRPr lang="nl-NL" dirty="0">
              <a:latin typeface="+mj-lt"/>
            </a:endParaRPr>
          </a:p>
        </p:txBody>
      </p:sp>
      <p:pic>
        <p:nvPicPr>
          <p:cNvPr id="5" name="WaIzJKmQB-c">
            <a:hlinkClick r:id="rId4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57097" y="1988840"/>
            <a:ext cx="6822504" cy="383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6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000" y="1080000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C00000"/>
                </a:solidFill>
                <a:latin typeface="+mj-lt"/>
              </a:rPr>
              <a:t>Lineaire economie </a:t>
            </a:r>
            <a:r>
              <a:rPr lang="nl-NL" dirty="0">
                <a:latin typeface="+mj-lt"/>
              </a:rPr>
              <a:t>naar</a:t>
            </a:r>
            <a:r>
              <a:rPr lang="nl-NL" dirty="0">
                <a:solidFill>
                  <a:srgbClr val="C00000"/>
                </a:solidFill>
                <a:latin typeface="+mj-lt"/>
              </a:rPr>
              <a:t> circulaire economie</a:t>
            </a:r>
          </a:p>
        </p:txBody>
      </p:sp>
    </p:spTree>
    <p:extLst>
      <p:ext uri="{BB962C8B-B14F-4D97-AF65-F5344CB8AC3E}">
        <p14:creationId xmlns:p14="http://schemas.microsoft.com/office/powerpoint/2010/main" val="104662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000" y="1080000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dirty="0" err="1">
                <a:solidFill>
                  <a:srgbClr val="C00000"/>
                </a:solidFill>
                <a:latin typeface="+mj-lt"/>
              </a:rPr>
              <a:t>Cradle</a:t>
            </a:r>
            <a:r>
              <a:rPr lang="nl-NL" dirty="0">
                <a:solidFill>
                  <a:srgbClr val="C00000"/>
                </a:solidFill>
                <a:latin typeface="+mj-lt"/>
              </a:rPr>
              <a:t> to </a:t>
            </a:r>
            <a:r>
              <a:rPr lang="nl-NL" dirty="0" err="1">
                <a:solidFill>
                  <a:srgbClr val="C00000"/>
                </a:solidFill>
                <a:latin typeface="+mj-lt"/>
              </a:rPr>
              <a:t>cradle</a:t>
            </a:r>
            <a:endParaRPr lang="nl-NL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" name="Tijdelijke aanduiding voor inhoud 3" descr="kringlopenov2_clipped_rev_1.png">
            <a:extLst>
              <a:ext uri="{FF2B5EF4-FFF2-40B4-BE49-F238E27FC236}">
                <a16:creationId xmlns:a16="http://schemas.microsoft.com/office/drawing/2014/main" id="{40B5C53B-C51C-4F5B-8169-FA61853B39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2306" y="1844824"/>
            <a:ext cx="6114660" cy="38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6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000" y="1080000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dirty="0">
                <a:latin typeface="+mj-lt"/>
              </a:rPr>
              <a:t> of </a:t>
            </a:r>
            <a:r>
              <a:rPr lang="nl-NL" dirty="0">
                <a:solidFill>
                  <a:srgbClr val="C00000"/>
                </a:solidFill>
                <a:latin typeface="+mj-lt"/>
              </a:rPr>
              <a:t>Sharing Economie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20477" t="21281" r="21413" b="6250"/>
          <a:stretch>
            <a:fillRect/>
          </a:stretch>
        </p:blipFill>
        <p:spPr bwMode="auto">
          <a:xfrm>
            <a:off x="2411760" y="1916736"/>
            <a:ext cx="6145139" cy="430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489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16000"/>
            <a:ext cx="5184576" cy="648072"/>
          </a:xfrm>
        </p:spPr>
        <p:txBody>
          <a:bodyPr/>
          <a:lstStyle/>
          <a:p>
            <a:r>
              <a:rPr lang="nl-NL" sz="3200" b="1" dirty="0"/>
              <a:t>Kernbegrippen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8000" y="1080000"/>
            <a:ext cx="8363272" cy="4929411"/>
          </a:xfrm>
        </p:spPr>
        <p:txBody>
          <a:bodyPr/>
          <a:lstStyle/>
          <a:p>
            <a:pPr>
              <a:buNone/>
            </a:pPr>
            <a:r>
              <a:rPr lang="nl-NL" dirty="0">
                <a:solidFill>
                  <a:srgbClr val="C00000"/>
                </a:solidFill>
                <a:latin typeface="+mj-lt"/>
              </a:rPr>
              <a:t>Deeleconomie</a:t>
            </a:r>
            <a:r>
              <a:rPr lang="nl-NL" dirty="0">
                <a:latin typeface="+mj-lt"/>
              </a:rPr>
              <a:t> of </a:t>
            </a:r>
            <a:r>
              <a:rPr lang="nl-NL" dirty="0">
                <a:solidFill>
                  <a:srgbClr val="C00000"/>
                </a:solidFill>
                <a:latin typeface="+mj-lt"/>
              </a:rPr>
              <a:t>Sharing Economie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12" y="1715710"/>
            <a:ext cx="7083188" cy="450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607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A9CACE-F77B-439D-BAC5-F0500C13F9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3753B8-DB5B-4A96-955A-DB1A347DF7C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457E9F3-92BC-4410-B403-6F287E6D4C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291</Words>
  <Application>Microsoft Office PowerPoint</Application>
  <PresentationFormat>Diavoorstelling (4:3)</PresentationFormat>
  <Paragraphs>77</Paragraphs>
  <Slides>16</Slides>
  <Notes>3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Kantoorthema</vt:lpstr>
      <vt:lpstr>De nieuwe economie</vt:lpstr>
      <vt:lpstr>PowerPoint-presentatie</vt:lpstr>
      <vt:lpstr>Programma</vt:lpstr>
      <vt:lpstr>Terugblik</vt:lpstr>
      <vt:lpstr>PowerPoint-presentatie</vt:lpstr>
      <vt:lpstr>Kernbegrippen</vt:lpstr>
      <vt:lpstr>Kernbegrippen</vt:lpstr>
      <vt:lpstr>Kernbegrippen</vt:lpstr>
      <vt:lpstr>Kernbegrippen</vt:lpstr>
      <vt:lpstr>Kernbegrippen</vt:lpstr>
      <vt:lpstr>Kernbegrippen</vt:lpstr>
      <vt:lpstr>Kernbegrippen</vt:lpstr>
      <vt:lpstr>Kernbegrippen</vt:lpstr>
      <vt:lpstr>Kernbegrippen</vt:lpstr>
      <vt:lpstr>Opdracht 01 The Ocean Cleanup</vt:lpstr>
      <vt:lpstr>Samenvatten en Evalueren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Thomas Noordeloos</cp:lastModifiedBy>
  <cp:revision>67</cp:revision>
  <dcterms:created xsi:type="dcterms:W3CDTF">2013-11-15T15:05:42Z</dcterms:created>
  <dcterms:modified xsi:type="dcterms:W3CDTF">2020-11-17T10:35:13Z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